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987F5F"/>
    <a:srgbClr val="EFCDBD"/>
    <a:srgbClr val="EB9861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94607"/>
  </p:normalViewPr>
  <p:slideViewPr>
    <p:cSldViewPr snapToGrid="0" showGuides="1">
      <p:cViewPr varScale="1">
        <p:scale>
          <a:sx n="119" d="100"/>
          <a:sy n="119" d="100"/>
        </p:scale>
        <p:origin x="824" y="192"/>
      </p:cViewPr>
      <p:guideLst>
        <p:guide orient="horz" pos="2160"/>
        <p:guide pos="3840"/>
      </p:guideLst>
    </p:cSldViewPr>
  </p:slideViewPr>
  <p:notesTextViewPr>
    <p:cViewPr>
      <p:scale>
        <a:sx n="55" d="100"/>
        <a:sy n="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70017-BF5C-1659-E6F3-711A5E112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871B21-FDC5-8FE9-258C-975A5F76C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6F648D-A90F-70DC-07C5-40A81E72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0FB475-7D9D-39B4-FCAF-8004CA9D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CCEB0-9A6B-9E2F-EF94-E8844203C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759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58692-E9ED-FAFE-5FEA-C4D30C13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9B535A-0518-096B-D663-DEA740973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B8C1C-97DB-D8D9-D383-F6E94715A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B75F18-CD3A-62CF-9259-2AA4804D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EE1A79-AA02-C87E-3923-F9A51B48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2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D530F94-C9E2-C8F1-9A55-038F6FB5C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EBC1F0-110C-E9B1-D57E-1B694F66D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B46E2-ADBC-3F87-3ED7-6C27D3310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EF925-D603-6634-22D4-50B394C14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AA02F-FF2C-6CB5-9615-2B422D70A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17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9F921-561E-897B-7988-D7E210F77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1E98F4-0520-A24D-03B2-30C1D3DD0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9A677E-C9B3-A5CA-3E40-4EDE7A48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0CEB49-180A-B20E-E3F6-0670E36C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287B0-C59E-B4A3-EE7C-8EAEAB4E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8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68666-B21E-9A78-EA3F-7F83F535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5520B4-ABB4-678B-3313-2071FF186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AE8425-1365-CB8E-876A-FA86D3E4D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C9E2B3-1869-053A-6033-0925B6525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760B02-E52B-2999-7C96-64754592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3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7ED5E-3032-354E-23C5-DB8ABACC9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EDE290-4565-C8B8-99A8-4A2E39621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AF08DD-3D0B-D5F9-549A-E864BBA4F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D8237E-4654-573C-F9CF-95314D5B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BB135E-BFC8-82D2-30DE-5F6918B9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3F818-4029-D37B-9169-2A96FA927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89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6BF48-F4EE-ADDF-DCC7-4FFCB7DE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F39AF-55DC-C1A9-1681-840A242C7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DF551A-378B-3AEB-91D6-734E8EB25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7DE6F3-88BF-37CF-9A10-0F573C903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0D7C8B-56D4-2A0B-41F4-C9B70C435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6B82D1-733A-6B0E-30FF-DDACC441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0027F2-EDC4-135C-6D73-0BA2721A1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3DAD8E-A50B-0A42-9A70-5C66BA25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45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D19B4-EC45-70EB-9B5A-9071E273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29CC6B-3CBF-3AF4-B82E-CBBEB13F9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A714CF-9A41-7009-15FF-3BE7F024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C88F97-DB5A-EFB0-6094-990C00AD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33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1AAA86-5FC3-2D37-F671-06828A5E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456D38-C808-0D8D-4F80-804EF09EA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052407-DC8E-5A8A-5072-9E457160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85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02B4-0846-03BE-3EAE-A3DBD8869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8A0AFA-3363-5311-BBCE-7A9CAC9A1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54BAF4-1253-F96D-D53B-B0BC74304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DAED82-BE7B-248C-DF48-54DB85B20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25A49A-CAA2-2A43-6012-CB649757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74A016-6652-5983-C1BD-5C259443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6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7DF99-0BEC-1C3D-AE36-A8CB193B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6DBE2C-38DC-5A7C-9CA2-0945B662A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AB6A3B-87DE-62DF-B983-32C5662F7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9CFE53-4AAC-9744-6046-128E6610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5CB676-5AA1-CBB0-753B-000F9B468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4CF00C-244D-D389-D26D-DBE512E83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30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E8A13-8FCD-CE25-93EC-877BCFE8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9A4DBF-3944-83C2-44B1-2EE14E571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B073A8-E810-0549-84ED-04BE54495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FC06C-C214-FA4B-9586-A9390F54BECF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F1C8E1-B61B-6A3D-55CC-CB68CBAA5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D56D85-72C3-FE6C-75D1-309C01E93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2A161-A691-EF4D-A4D6-4FC38A48D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4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Relationship Id="rId9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F336A634-7605-A879-6094-3E0DDD328483}"/>
              </a:ext>
            </a:extLst>
          </p:cNvPr>
          <p:cNvSpPr/>
          <p:nvPr/>
        </p:nvSpPr>
        <p:spPr>
          <a:xfrm>
            <a:off x="145796" y="3950124"/>
            <a:ext cx="3377958" cy="2656721"/>
          </a:xfrm>
          <a:prstGeom prst="roundRect">
            <a:avLst>
              <a:gd name="adj" fmla="val 12315"/>
            </a:avLst>
          </a:prstGeom>
          <a:solidFill>
            <a:schemeClr val="accent2">
              <a:lumMod val="50000"/>
              <a:alpha val="709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51F47D04-4E6E-90CC-4FA4-5DB67ACA5BA9}"/>
              </a:ext>
            </a:extLst>
          </p:cNvPr>
          <p:cNvSpPr/>
          <p:nvPr/>
        </p:nvSpPr>
        <p:spPr>
          <a:xfrm>
            <a:off x="145554" y="1132650"/>
            <a:ext cx="3377958" cy="2504399"/>
          </a:xfrm>
          <a:prstGeom prst="roundRect">
            <a:avLst>
              <a:gd name="adj" fmla="val 21202"/>
            </a:avLst>
          </a:prstGeom>
          <a:noFill/>
          <a:ln>
            <a:solidFill>
              <a:srgbClr val="945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2EE0D65B-62E9-162F-1EC2-6DA14E42F6AB}"/>
              </a:ext>
            </a:extLst>
          </p:cNvPr>
          <p:cNvSpPr/>
          <p:nvPr/>
        </p:nvSpPr>
        <p:spPr>
          <a:xfrm>
            <a:off x="145795" y="132641"/>
            <a:ext cx="11771452" cy="795505"/>
          </a:xfrm>
          <a:prstGeom prst="roundRect">
            <a:avLst>
              <a:gd name="adj" fmla="val 39362"/>
            </a:avLst>
          </a:prstGeom>
          <a:solidFill>
            <a:srgbClr val="EFC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3B48631-8204-0689-D871-9E8A3BB12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989" y="2162505"/>
            <a:ext cx="331146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A7F8E-3F9C-8942-BEBA-5BE17D0900E5}"/>
              </a:ext>
            </a:extLst>
          </p:cNvPr>
          <p:cNvSpPr txBox="1"/>
          <p:nvPr/>
        </p:nvSpPr>
        <p:spPr>
          <a:xfrm>
            <a:off x="397947" y="237132"/>
            <a:ext cx="117714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b="1" dirty="0">
                <a:effectLst/>
                <a:latin typeface="Helvetica" pitchFamily="2" charset="0"/>
              </a:rPr>
              <a:t>Adaptive responses </a:t>
            </a:r>
            <a:r>
              <a:rPr lang="en" sz="1600" b="1" i="1" dirty="0">
                <a:effectLst/>
                <a:latin typeface="Helvetica" pitchFamily="2" charset="0"/>
              </a:rPr>
              <a:t>of Gordonia alkanivorans </a:t>
            </a:r>
            <a:r>
              <a:rPr lang="en" sz="1600" b="1" dirty="0">
                <a:effectLst/>
                <a:latin typeface="Helvetica" pitchFamily="2" charset="0"/>
              </a:rPr>
              <a:t>IEGM 1277 to the action of meloxicam and its efficient biodegradation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11A43-E883-3E43-0CE3-84A4CD20490D}"/>
              </a:ext>
            </a:extLst>
          </p:cNvPr>
          <p:cNvSpPr txBox="1"/>
          <p:nvPr/>
        </p:nvSpPr>
        <p:spPr>
          <a:xfrm>
            <a:off x="887770" y="1165918"/>
            <a:ext cx="231877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300" b="1" i="1" dirty="0">
                <a:effectLst/>
                <a:latin typeface="Helvetica Neue" panose="02000503000000020004" pitchFamily="2" charset="0"/>
              </a:rPr>
              <a:t>Environmental issue</a:t>
            </a:r>
            <a:endParaRPr lang="en" sz="1300" i="1" dirty="0">
              <a:effectLst/>
              <a:latin typeface="Helvetica Neue" panose="02000503000000020004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D3967DE-E88F-064D-97A0-1F8BC871A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015" y="2317418"/>
            <a:ext cx="1605235" cy="11113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92BB26-346E-D227-4264-91D07BB09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988" r="61529" b="38986"/>
          <a:stretch/>
        </p:blipFill>
        <p:spPr>
          <a:xfrm>
            <a:off x="477989" y="2522743"/>
            <a:ext cx="1053759" cy="9313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7E001F-4790-430E-DEC5-8C8DF628B32F}"/>
              </a:ext>
            </a:extLst>
          </p:cNvPr>
          <p:cNvSpPr txBox="1"/>
          <p:nvPr/>
        </p:nvSpPr>
        <p:spPr>
          <a:xfrm>
            <a:off x="4389364" y="1056914"/>
            <a:ext cx="329442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300" b="1" i="1" dirty="0">
                <a:effectLst/>
                <a:latin typeface="Helvetica Neue" panose="02000503000000020004" pitchFamily="2" charset="0"/>
              </a:rPr>
              <a:t>Microbial biodegradation pathway</a:t>
            </a:r>
            <a:endParaRPr lang="en" sz="1300" i="1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F95BE7-FF25-39C4-BD3A-58320E567DC7}"/>
              </a:ext>
            </a:extLst>
          </p:cNvPr>
          <p:cNvSpPr txBox="1"/>
          <p:nvPr/>
        </p:nvSpPr>
        <p:spPr>
          <a:xfrm>
            <a:off x="4265388" y="1846839"/>
            <a:ext cx="35322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100" b="1" dirty="0">
                <a:effectLst/>
                <a:latin typeface="Helvetica Neue" panose="02000503000000020004" pitchFamily="2" charset="0"/>
              </a:rPr>
              <a:t>Key processes:</a:t>
            </a:r>
            <a:endParaRPr lang="en" sz="1100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effectLst/>
                <a:latin typeface="Helvetica Neue" panose="02000503000000020004" pitchFamily="2" charset="0"/>
              </a:rPr>
              <a:t>  High tolerance to meloxicam (MIC ≥ 5 g</a:t>
            </a:r>
            <a:r>
              <a:rPr lang="en-US" sz="1100" dirty="0">
                <a:latin typeface="Helvetica Neue" panose="02000503000000020004" pitchFamily="2" charset="0"/>
              </a:rPr>
              <a:t>/</a:t>
            </a:r>
            <a:r>
              <a:rPr lang="en" sz="1100" dirty="0">
                <a:effectLst/>
                <a:latin typeface="Helvetica Neue" panose="02000503000000020004" pitchFamily="2" charset="0"/>
              </a:rPr>
              <a:t>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effectLst/>
                <a:latin typeface="Helvetica Neue" panose="02000503000000020004" pitchFamily="2" charset="0"/>
              </a:rPr>
              <a:t>  Cytochrome P450–dependent monooxygenation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effectLst/>
                <a:latin typeface="Helvetica Neue" panose="02000503000000020004" pitchFamily="2" charset="0"/>
              </a:rPr>
              <a:t>  Sequential oxidation reactions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459F34-37F1-6280-80B1-D825FFDB554F}"/>
              </a:ext>
            </a:extLst>
          </p:cNvPr>
          <p:cNvSpPr txBox="1"/>
          <p:nvPr/>
        </p:nvSpPr>
        <p:spPr>
          <a:xfrm>
            <a:off x="4267013" y="1375758"/>
            <a:ext cx="24325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52675" algn="l"/>
              </a:tabLst>
              <a:defRPr/>
            </a:pP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Organism:</a:t>
            </a:r>
            <a:br>
              <a:rPr kumimoji="0" lang="e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</a:br>
            <a:r>
              <a:rPr kumimoji="0" lang="en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Gordonia alkanivorans </a:t>
            </a:r>
            <a:r>
              <a:rPr kumimoji="0" lang="e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IEGM 1277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2F0DE2-1896-B4DB-0E81-FDD351113DF7}"/>
              </a:ext>
            </a:extLst>
          </p:cNvPr>
          <p:cNvSpPr txBox="1"/>
          <p:nvPr/>
        </p:nvSpPr>
        <p:spPr>
          <a:xfrm>
            <a:off x="8290807" y="1487721"/>
            <a:ext cx="39725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100" b="1" dirty="0">
                <a:effectLst/>
                <a:latin typeface="Helvetica Neue" panose="02000503000000020004" pitchFamily="2" charset="0"/>
              </a:rPr>
              <a:t>Adaptive </a:t>
            </a:r>
            <a:r>
              <a:rPr lang="en" sz="1100" b="1" dirty="0" err="1">
                <a:effectLst/>
                <a:latin typeface="Helvetica Neue" panose="02000503000000020004" pitchFamily="2" charset="0"/>
              </a:rPr>
              <a:t>defence</a:t>
            </a:r>
            <a:r>
              <a:rPr lang="en" sz="1100" b="1" dirty="0">
                <a:effectLst/>
                <a:latin typeface="Helvetica Neue" panose="02000503000000020004" pitchFamily="2" charset="0"/>
              </a:rPr>
              <a:t> mechanisms</a:t>
            </a:r>
            <a:endParaRPr lang="en" sz="1100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effectLst/>
                <a:latin typeface="Helvetica Neue" panose="02000503000000020004" pitchFamily="2" charset="0"/>
              </a:rPr>
              <a:t>  Increased respiratory activity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effectLst/>
                <a:latin typeface="Helvetica Neue" panose="02000503000000020004" pitchFamily="2" charset="0"/>
              </a:rPr>
              <a:t>  Altered cell surface charge (</a:t>
            </a:r>
            <a:r>
              <a:rPr lang="el-GR" sz="1100" dirty="0">
                <a:effectLst/>
                <a:latin typeface="Helvetica Neue" panose="02000503000000020004" pitchFamily="2" charset="0"/>
              </a:rPr>
              <a:t>ζ-</a:t>
            </a:r>
            <a:r>
              <a:rPr lang="en" sz="1100" dirty="0">
                <a:effectLst/>
                <a:latin typeface="Helvetica Neue" panose="02000503000000020004" pitchFamily="2" charset="0"/>
              </a:rPr>
              <a:t>potential shift to −21 mV)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effectLst/>
                <a:latin typeface="Helvetica Neue" panose="02000503000000020004" pitchFamily="2" charset="0"/>
              </a:rPr>
              <a:t>  Accumulation of intracellular lipid droplets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effectLst/>
                <a:latin typeface="Helvetica Neue" panose="02000503000000020004" pitchFamily="2" charset="0"/>
              </a:rPr>
              <a:t>  Copper enrichment supporting oxidative enzymes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effectLst/>
                <a:latin typeface="Menlo" panose="020B0609030804020204" pitchFamily="49" charset="0"/>
              </a:rPr>
              <a:t> </a:t>
            </a:r>
            <a:r>
              <a:rPr lang="en" sz="1100" dirty="0">
                <a:effectLst/>
                <a:latin typeface="Helvetica Neue" panose="02000503000000020004" pitchFamily="2" charset="0"/>
              </a:rPr>
              <a:t>Preserved cell integrity under toxic stress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C80DCA-06E9-C0D6-707C-F821811DD9AB}"/>
              </a:ext>
            </a:extLst>
          </p:cNvPr>
          <p:cNvSpPr txBox="1"/>
          <p:nvPr/>
        </p:nvSpPr>
        <p:spPr>
          <a:xfrm>
            <a:off x="8996291" y="1098539"/>
            <a:ext cx="275726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Cellular adaptive responses</a:t>
            </a:r>
            <a:endParaRPr kumimoji="0" lang="en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2DA54A2-4C37-740D-B103-DF5492F5A6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040" r="52290" b="47365"/>
          <a:stretch/>
        </p:blipFill>
        <p:spPr>
          <a:xfrm>
            <a:off x="10130858" y="2801458"/>
            <a:ext cx="1748468" cy="91139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8DEC122-AF6E-518A-937B-B8283D756C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03" r="53265" b="76118"/>
          <a:stretch/>
        </p:blipFill>
        <p:spPr>
          <a:xfrm>
            <a:off x="8476049" y="2817295"/>
            <a:ext cx="1625781" cy="93808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0FDFF3B-4D6D-6C84-4CDD-A0B9ECAD4F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8" t="8498" r="57450" b="16775"/>
          <a:stretch/>
        </p:blipFill>
        <p:spPr>
          <a:xfrm>
            <a:off x="8556033" y="3842116"/>
            <a:ext cx="1398286" cy="154051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4FA6228-AA2D-E5B0-D14D-349192EB29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92" t="8285" r="6574" b="14237"/>
          <a:stretch/>
        </p:blipFill>
        <p:spPr>
          <a:xfrm>
            <a:off x="10374925" y="3799657"/>
            <a:ext cx="1398286" cy="166301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5B2360B-84B5-694E-6D24-6586EB1BF84C}"/>
              </a:ext>
            </a:extLst>
          </p:cNvPr>
          <p:cNvSpPr txBox="1"/>
          <p:nvPr/>
        </p:nvSpPr>
        <p:spPr>
          <a:xfrm>
            <a:off x="206627" y="4394774"/>
            <a:ext cx="39854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1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Reduced toxicity &amp; biotechnological relevance</a:t>
            </a:r>
            <a:endParaRPr lang="en" sz="11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 </a:t>
            </a: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Complete meloxicam removal </a:t>
            </a:r>
            <a:b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</a:b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  (10 mg</a:t>
            </a:r>
            <a: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/</a:t>
            </a: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 in 14 days)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 </a:t>
            </a: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Metabolites exhibit 1.5</a:t>
            </a:r>
            <a: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–</a:t>
            </a: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10× </a:t>
            </a:r>
            <a:b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  </a:t>
            </a: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lower predicted ecotoxicity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 </a:t>
            </a: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No detectable antimicrobial </a:t>
            </a:r>
            <a:b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  </a:t>
            </a: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 pharmacological activity</a:t>
            </a:r>
            <a:endParaRPr lang="ru-RU" sz="11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" sz="11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en" sz="11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Application:</a:t>
            </a:r>
            <a:endParaRPr lang="en" sz="11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 </a:t>
            </a: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Sustainable bioremediation </a:t>
            </a:r>
            <a:b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   </a:t>
            </a: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of pharmaceutical wastewater</a:t>
            </a:r>
            <a:endParaRPr lang="ru-RU" sz="11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Helvetica Neue" panose="02000503000000020004" pitchFamily="2" charset="0"/>
              </a:rPr>
              <a:t>  </a:t>
            </a:r>
            <a:r>
              <a:rPr lang="en" sz="11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Environmentally safe detoxification strategy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7B6B553-2E24-DDBE-0F2F-D48143DC19C8}"/>
              </a:ext>
            </a:extLst>
          </p:cNvPr>
          <p:cNvSpPr txBox="1"/>
          <p:nvPr/>
        </p:nvSpPr>
        <p:spPr>
          <a:xfrm>
            <a:off x="3160324" y="587540"/>
            <a:ext cx="58359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100" i="1" dirty="0" err="1">
                <a:effectLst/>
                <a:latin typeface="Helvetica" pitchFamily="2" charset="0"/>
              </a:rPr>
              <a:t>Semyon</a:t>
            </a:r>
            <a:r>
              <a:rPr lang="en" sz="1100" i="1" dirty="0">
                <a:effectLst/>
                <a:latin typeface="Helvetica" pitchFamily="2" charset="0"/>
              </a:rPr>
              <a:t> Tyan, Nadezhda </a:t>
            </a:r>
            <a:r>
              <a:rPr lang="en" sz="1100" i="1" dirty="0" err="1">
                <a:effectLst/>
                <a:latin typeface="Helvetica" pitchFamily="2" charset="0"/>
              </a:rPr>
              <a:t>Kostrikina</a:t>
            </a:r>
            <a:r>
              <a:rPr lang="en" sz="1100" i="1" dirty="0">
                <a:effectLst/>
                <a:latin typeface="Helvetica" pitchFamily="2" charset="0"/>
              </a:rPr>
              <a:t>, Vladimir Sorokin, Andrey </a:t>
            </a:r>
            <a:r>
              <a:rPr lang="en" sz="1100" i="1" dirty="0" err="1">
                <a:effectLst/>
                <a:latin typeface="Helvetica" pitchFamily="2" charset="0"/>
              </a:rPr>
              <a:t>Mulyukin</a:t>
            </a:r>
            <a:r>
              <a:rPr lang="en" sz="1100" i="1" dirty="0">
                <a:effectLst/>
                <a:latin typeface="Helvetica" pitchFamily="2" charset="0"/>
              </a:rPr>
              <a:t> and Irina </a:t>
            </a:r>
            <a:r>
              <a:rPr lang="en" sz="1100" i="1" dirty="0" err="1">
                <a:effectLst/>
                <a:latin typeface="Helvetica" pitchFamily="2" charset="0"/>
              </a:rPr>
              <a:t>Ivshina</a:t>
            </a:r>
            <a:endParaRPr lang="en" sz="1100" dirty="0">
              <a:effectLst/>
              <a:latin typeface="Helvetica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5E7324-1551-660C-3914-5821180263E3}"/>
              </a:ext>
            </a:extLst>
          </p:cNvPr>
          <p:cNvSpPr txBox="1"/>
          <p:nvPr/>
        </p:nvSpPr>
        <p:spPr>
          <a:xfrm>
            <a:off x="306438" y="1500898"/>
            <a:ext cx="324558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100" b="1" dirty="0">
                <a:effectLst/>
                <a:latin typeface="Helvetica Neue" panose="02000503000000020004" pitchFamily="2" charset="0"/>
              </a:rPr>
              <a:t>Pharmaceutical pollution</a:t>
            </a:r>
            <a:endParaRPr lang="en" sz="1100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effectLst/>
                <a:latin typeface="Helvetica Neue" panose="02000503000000020004" pitchFamily="2" charset="0"/>
              </a:rPr>
              <a:t>  Meloxicam (NSAID)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effectLst/>
                <a:latin typeface="Helvetica Neue" panose="02000503000000020004" pitchFamily="2" charset="0"/>
              </a:rPr>
              <a:t>  Persistent, toxic, poorly removed </a:t>
            </a:r>
            <a:br>
              <a:rPr lang="en" sz="1100" dirty="0">
                <a:effectLst/>
                <a:latin typeface="Helvetica Neue" panose="02000503000000020004" pitchFamily="2" charset="0"/>
              </a:rPr>
            </a:br>
            <a:r>
              <a:rPr lang="en" sz="1100" dirty="0">
                <a:effectLst/>
                <a:latin typeface="Helvetica Neue" panose="02000503000000020004" pitchFamily="2" charset="0"/>
              </a:rPr>
              <a:t>    by conventional wastewater treatment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1100" dirty="0">
                <a:latin typeface="Helvetica Neue" panose="02000503000000020004" pitchFamily="2" charset="0"/>
              </a:rPr>
              <a:t>  </a:t>
            </a:r>
            <a:r>
              <a:rPr lang="en" sz="1100" dirty="0">
                <a:effectLst/>
                <a:latin typeface="Helvetica Neue" panose="02000503000000020004" pitchFamily="2" charset="0"/>
              </a:rPr>
              <a:t>Aquatic and terrestrial ecosystems at risk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BF29485-8498-1E90-60D3-A02797E7FB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597" t="4775" r="4478" b="8683"/>
          <a:stretch/>
        </p:blipFill>
        <p:spPr>
          <a:xfrm>
            <a:off x="5514086" y="2774460"/>
            <a:ext cx="2256426" cy="226809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92C7A18-6933-9F00-A896-57FC3ED54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335" y="2779975"/>
            <a:ext cx="1699036" cy="352378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8F1602E-1AC8-38B1-3DBD-BBB730743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694" y="5603171"/>
            <a:ext cx="3258675" cy="93605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5C6A8A9-2C1B-D81B-42DC-461FD4DCF7B2}"/>
              </a:ext>
            </a:extLst>
          </p:cNvPr>
          <p:cNvSpPr txBox="1"/>
          <p:nvPr/>
        </p:nvSpPr>
        <p:spPr>
          <a:xfrm>
            <a:off x="721141" y="4043929"/>
            <a:ext cx="25390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3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Environmental outcome</a:t>
            </a:r>
            <a:endParaRPr kumimoji="0" lang="en" sz="13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7D43E00F-EC33-571E-F1B9-E14B66C3770F}"/>
              </a:ext>
            </a:extLst>
          </p:cNvPr>
          <p:cNvSpPr/>
          <p:nvPr/>
        </p:nvSpPr>
        <p:spPr>
          <a:xfrm>
            <a:off x="3715951" y="1023646"/>
            <a:ext cx="4274143" cy="5704889"/>
          </a:xfrm>
          <a:prstGeom prst="roundRect">
            <a:avLst>
              <a:gd name="adj" fmla="val 12315"/>
            </a:avLst>
          </a:prstGeom>
          <a:noFill/>
          <a:ln>
            <a:solidFill>
              <a:srgbClr val="945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E66B34FD-0CCF-7F1D-78F8-3198662A1C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0975" b="18192"/>
          <a:stretch/>
        </p:blipFill>
        <p:spPr>
          <a:xfrm>
            <a:off x="5469755" y="5162759"/>
            <a:ext cx="2360070" cy="1363741"/>
          </a:xfrm>
          <a:prstGeom prst="rect">
            <a:avLst/>
          </a:prstGeom>
        </p:spPr>
      </p:pic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6813A07E-5FF5-B1EC-C21F-65A0FF946F9E}"/>
              </a:ext>
            </a:extLst>
          </p:cNvPr>
          <p:cNvSpPr/>
          <p:nvPr/>
        </p:nvSpPr>
        <p:spPr>
          <a:xfrm>
            <a:off x="8190644" y="1022667"/>
            <a:ext cx="3780384" cy="5704889"/>
          </a:xfrm>
          <a:prstGeom prst="roundRect">
            <a:avLst>
              <a:gd name="adj" fmla="val 12315"/>
            </a:avLst>
          </a:prstGeom>
          <a:noFill/>
          <a:ln>
            <a:solidFill>
              <a:srgbClr val="945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744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196</Words>
  <Application>Microsoft Macintosh PowerPoint</Application>
  <PresentationFormat>Широкоэкранный</PresentationFormat>
  <Paragraphs>29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Helvetica</vt:lpstr>
      <vt:lpstr>Helvetica Neue</vt:lpstr>
      <vt:lpstr>Menlo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2</cp:revision>
  <dcterms:created xsi:type="dcterms:W3CDTF">2026-01-20T10:52:57Z</dcterms:created>
  <dcterms:modified xsi:type="dcterms:W3CDTF">2026-01-20T12:40:11Z</dcterms:modified>
</cp:coreProperties>
</file>